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265" r:id="rId9"/>
    <p:sldId id="261" r:id="rId10"/>
    <p:sldId id="260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liia Bihun" initials="YB" lastIdx="1" clrIdx="0">
    <p:extLst>
      <p:ext uri="{19B8F6BF-5375-455C-9EA6-DF929625EA0E}">
        <p15:presenceInfo xmlns:p15="http://schemas.microsoft.com/office/powerpoint/2012/main" userId="237148937ed367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BEF"/>
    <a:srgbClr val="F0F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5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0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7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1648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2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32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1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62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5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04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6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9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5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1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A08067-3909-444B-A1A3-C56D75D1109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834CC-449C-4050-AC58-7E1C4FAA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47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3.sv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6000">
              <a:schemeClr val="bg2">
                <a:lumMod val="20000"/>
                <a:lumOff val="80000"/>
              </a:schemeClr>
            </a:gs>
            <a:gs pos="48000">
              <a:schemeClr val="tx2">
                <a:lumMod val="20000"/>
                <a:lumOff val="80000"/>
              </a:schemeClr>
            </a:gs>
            <a:gs pos="100000">
              <a:srgbClr val="002060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7341-09B4-495C-B334-76A23F6D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118" y="3927589"/>
            <a:ext cx="9404723" cy="117350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l-PL" sz="33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Projekt i implementacja systemu</a:t>
            </a:r>
            <a:r>
              <a:rPr lang="pl-PL" sz="33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33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zarządzania tłumaczeniami zawartości aplikacji internetowych</a:t>
            </a:r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AAAB9-D9DE-471D-A722-FC4C95C0C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126" y="5154922"/>
            <a:ext cx="3851748" cy="444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Promotor: dr inż. Mariusz Wrzesień</a:t>
            </a:r>
          </a:p>
        </p:txBody>
      </p:sp>
      <p:pic>
        <p:nvPicPr>
          <p:cNvPr id="63" name="Obraz 1" descr="Text&#10;&#10;Description automatically generated">
            <a:extLst>
              <a:ext uri="{FF2B5EF4-FFF2-40B4-BE49-F238E27FC236}">
                <a16:creationId xmlns:a16="http://schemas.microsoft.com/office/drawing/2014/main" id="{C0DB18B1-7E52-4A14-BBB1-EDE92A3729A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668" y="0"/>
            <a:ext cx="5451627" cy="1744519"/>
          </a:xfrm>
          <a:prstGeom prst="rect">
            <a:avLst/>
          </a:prstGeom>
          <a:noFill/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4234F81-7B93-4C09-977B-8970A2139631}"/>
              </a:ext>
            </a:extLst>
          </p:cNvPr>
          <p:cNvSpPr txBox="1"/>
          <p:nvPr/>
        </p:nvSpPr>
        <p:spPr>
          <a:xfrm>
            <a:off x="2975651" y="182038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pl-PL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PRACA DYPLOMOWA INŻYNIERSKA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B80CA3-0043-47FD-82CC-F0C3D00A8244}"/>
              </a:ext>
            </a:extLst>
          </p:cNvPr>
          <p:cNvSpPr txBox="1">
            <a:spLocks/>
          </p:cNvSpPr>
          <p:nvPr/>
        </p:nvSpPr>
        <p:spPr>
          <a:xfrm>
            <a:off x="4098605" y="3004254"/>
            <a:ext cx="3851748" cy="849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pl-PL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Yuliia Hrynyk</a:t>
            </a:r>
            <a:endParaRPr lang="uk-UA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pl-PL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Nr albumu studenta 58983</a:t>
            </a:r>
          </a:p>
        </p:txBody>
      </p:sp>
    </p:spTree>
    <p:extLst>
      <p:ext uri="{BB962C8B-B14F-4D97-AF65-F5344CB8AC3E}">
        <p14:creationId xmlns:p14="http://schemas.microsoft.com/office/powerpoint/2010/main" val="1846654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20D8DA2-2472-43F3-AC9E-C1012CBD7B6E}"/>
              </a:ext>
            </a:extLst>
          </p:cNvPr>
          <p:cNvSpPr txBox="1"/>
          <p:nvPr/>
        </p:nvSpPr>
        <p:spPr>
          <a:xfrm>
            <a:off x="407773" y="444842"/>
            <a:ext cx="3966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Wersja końcowa aplikacji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E2FF9-F0DC-4404-BA02-B89034F348B0}"/>
              </a:ext>
            </a:extLst>
          </p:cNvPr>
          <p:cNvSpPr txBox="1"/>
          <p:nvPr/>
        </p:nvSpPr>
        <p:spPr>
          <a:xfrm>
            <a:off x="407773" y="2162431"/>
            <a:ext cx="3781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Widok edytora tłumaczeń wybranego projekt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pl-PL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A79C99-61E3-466B-9AE4-98BCADCB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3" y="131686"/>
            <a:ext cx="7200896" cy="36323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0DF594-D7E2-4022-8E49-037C1AD3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410" y="3026842"/>
            <a:ext cx="7223302" cy="36323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7237049-FA76-4302-94F4-5D4275A04FA4}"/>
              </a:ext>
            </a:extLst>
          </p:cNvPr>
          <p:cNvSpPr txBox="1"/>
          <p:nvPr/>
        </p:nvSpPr>
        <p:spPr>
          <a:xfrm>
            <a:off x="407773" y="3935089"/>
            <a:ext cx="3781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Widok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okienka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eksportowania plików z tłumaczeniami o wybranym formacie</a:t>
            </a:r>
          </a:p>
        </p:txBody>
      </p:sp>
    </p:spTree>
    <p:extLst>
      <p:ext uri="{BB962C8B-B14F-4D97-AF65-F5344CB8AC3E}">
        <p14:creationId xmlns:p14="http://schemas.microsoft.com/office/powerpoint/2010/main" val="146141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20D8DA2-2472-43F3-AC9E-C1012CBD7B6E}"/>
              </a:ext>
            </a:extLst>
          </p:cNvPr>
          <p:cNvSpPr txBox="1"/>
          <p:nvPr/>
        </p:nvSpPr>
        <p:spPr>
          <a:xfrm>
            <a:off x="407773" y="444842"/>
            <a:ext cx="3966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Wersja końcowa aplikacji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E2FF9-F0DC-4404-BA02-B89034F348B0}"/>
              </a:ext>
            </a:extLst>
          </p:cNvPr>
          <p:cNvSpPr txBox="1"/>
          <p:nvPr/>
        </p:nvSpPr>
        <p:spPr>
          <a:xfrm>
            <a:off x="407773" y="2337046"/>
            <a:ext cx="3781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Widok historii projektu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37049-FA76-4302-94F4-5D4275A04FA4}"/>
              </a:ext>
            </a:extLst>
          </p:cNvPr>
          <p:cNvSpPr txBox="1"/>
          <p:nvPr/>
        </p:nvSpPr>
        <p:spPr>
          <a:xfrm>
            <a:off x="407773" y="4172350"/>
            <a:ext cx="3781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Widok statystyki projektu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CD65C-4B1F-48AD-9651-08BDD392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271" y="216032"/>
            <a:ext cx="7608451" cy="3826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58C8F-CB5D-4F39-8975-539125E4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206" y="2869535"/>
            <a:ext cx="760780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20D8DA2-2472-43F3-AC9E-C1012CBD7B6E}"/>
              </a:ext>
            </a:extLst>
          </p:cNvPr>
          <p:cNvSpPr txBox="1"/>
          <p:nvPr/>
        </p:nvSpPr>
        <p:spPr>
          <a:xfrm>
            <a:off x="407773" y="444842"/>
            <a:ext cx="3966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Wersja końcowa aplikacji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E2FF9-F0DC-4404-BA02-B89034F348B0}"/>
              </a:ext>
            </a:extLst>
          </p:cNvPr>
          <p:cNvSpPr txBox="1"/>
          <p:nvPr/>
        </p:nvSpPr>
        <p:spPr>
          <a:xfrm>
            <a:off x="407773" y="2162431"/>
            <a:ext cx="3781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Widok wyszukiwania tłumaczy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37049-FA76-4302-94F4-5D4275A04FA4}"/>
              </a:ext>
            </a:extLst>
          </p:cNvPr>
          <p:cNvSpPr txBox="1"/>
          <p:nvPr/>
        </p:nvSpPr>
        <p:spPr>
          <a:xfrm>
            <a:off x="407773" y="4336311"/>
            <a:ext cx="3781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Widok profilu</a:t>
            </a:r>
          </a:p>
          <a:p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tłumacza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1C151-2327-4154-B106-47C0F009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42" y="122440"/>
            <a:ext cx="7754429" cy="3905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7370-949E-4937-A9DB-A2B265895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90" y="2721617"/>
            <a:ext cx="7754429" cy="38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8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9F9E-447D-4E44-8FDD-D48D2A15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32839"/>
            <a:ext cx="9404723" cy="710160"/>
          </a:xfrm>
        </p:spPr>
        <p:txBody>
          <a:bodyPr/>
          <a:lstStyle/>
          <a:p>
            <a:pPr algn="ctr"/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Podsumowanie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1B50-E739-432C-BB82-A31B9F967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47" y="1585778"/>
            <a:ext cx="10202504" cy="122892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l-P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 ramach pracy dyplomowej został zaprojektowany i zaimplementowany system do zarządzania tłumaczeniami, który spełnił wymagania zarówno funkcjonalne jak i niefunkcjonalne.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393311-0300-43C6-A54C-FCFBDB60769D}"/>
              </a:ext>
            </a:extLst>
          </p:cNvPr>
          <p:cNvSpPr txBox="1">
            <a:spLocks/>
          </p:cNvSpPr>
          <p:nvPr/>
        </p:nvSpPr>
        <p:spPr>
          <a:xfrm>
            <a:off x="1194192" y="2994704"/>
            <a:ext cx="9803614" cy="122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pl-PL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Serwis rozwiązuje wyżej wspomniany problem. Takie rozwiązanie w dniu dzisiejszym ma duży potencjał na rynku, a dzięki strukturze może być rozwijany i rozszerzany.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1F689A-D9B2-4451-BDD7-447FAA5491D5}"/>
              </a:ext>
            </a:extLst>
          </p:cNvPr>
          <p:cNvSpPr txBox="1">
            <a:spLocks/>
          </p:cNvSpPr>
          <p:nvPr/>
        </p:nvSpPr>
        <p:spPr>
          <a:xfrm>
            <a:off x="994747" y="4403629"/>
            <a:ext cx="10202504" cy="968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pl-PL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Kodu danego projektu może być w prosty sposób użyty w celu zaimplementowania aplikacji desktopowej z użyciem platformy Electron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C72D3C-DC74-481C-9A03-BAF044FDC07B}"/>
              </a:ext>
            </a:extLst>
          </p:cNvPr>
          <p:cNvSpPr txBox="1">
            <a:spLocks/>
          </p:cNvSpPr>
          <p:nvPr/>
        </p:nvSpPr>
        <p:spPr>
          <a:xfrm>
            <a:off x="824948" y="5552097"/>
            <a:ext cx="10372303" cy="968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pl-PL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W celu zapewnienia większej przepustowości aplikacji serwis do przechowywania i przetwarzania tłumaczeń może być podzielony na wiele instancji.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982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A05A33-DD79-40E6-AF12-6007DF25C276}"/>
              </a:ext>
            </a:extLst>
          </p:cNvPr>
          <p:cNvSpPr txBox="1">
            <a:spLocks/>
          </p:cNvSpPr>
          <p:nvPr/>
        </p:nvSpPr>
        <p:spPr>
          <a:xfrm>
            <a:off x="1469922" y="678132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pl-PL" sz="4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 pracy dyplomowej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36815-B54C-4E77-A545-2A12E37CC244}"/>
              </a:ext>
            </a:extLst>
          </p:cNvPr>
          <p:cNvSpPr/>
          <p:nvPr/>
        </p:nvSpPr>
        <p:spPr>
          <a:xfrm>
            <a:off x="648314" y="2309609"/>
            <a:ext cx="10895370" cy="4286727"/>
          </a:xfrm>
          <a:prstGeom prst="rect">
            <a:avLst/>
          </a:prstGeom>
          <a:noFill/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B2DC69-8030-4C4B-8A7C-93AE54D0C80A}"/>
              </a:ext>
            </a:extLst>
          </p:cNvPr>
          <p:cNvSpPr/>
          <p:nvPr/>
        </p:nvSpPr>
        <p:spPr>
          <a:xfrm>
            <a:off x="7703731" y="2887109"/>
            <a:ext cx="1908562" cy="19085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813FDA-1B93-45E1-8439-371D667EA35A}"/>
              </a:ext>
            </a:extLst>
          </p:cNvPr>
          <p:cNvSpPr/>
          <p:nvPr/>
        </p:nvSpPr>
        <p:spPr>
          <a:xfrm>
            <a:off x="1264812" y="5175407"/>
            <a:ext cx="4241250" cy="972046"/>
          </a:xfrm>
          <a:custGeom>
            <a:avLst/>
            <a:gdLst>
              <a:gd name="connsiteX0" fmla="*/ 0 w 4241250"/>
              <a:gd name="connsiteY0" fmla="*/ 0 h 972046"/>
              <a:gd name="connsiteX1" fmla="*/ 4241250 w 4241250"/>
              <a:gd name="connsiteY1" fmla="*/ 0 h 972046"/>
              <a:gd name="connsiteX2" fmla="*/ 4241250 w 4241250"/>
              <a:gd name="connsiteY2" fmla="*/ 972046 h 972046"/>
              <a:gd name="connsiteX3" fmla="*/ 0 w 4241250"/>
              <a:gd name="connsiteY3" fmla="*/ 972046 h 972046"/>
              <a:gd name="connsiteX4" fmla="*/ 0 w 4241250"/>
              <a:gd name="connsiteY4" fmla="*/ 0 h 97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1250" h="972046">
                <a:moveTo>
                  <a:pt x="0" y="0"/>
                </a:moveTo>
                <a:lnTo>
                  <a:pt x="4241250" y="0"/>
                </a:lnTo>
                <a:lnTo>
                  <a:pt x="4241250" y="972046"/>
                </a:lnTo>
                <a:lnTo>
                  <a:pt x="0" y="97204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1800" b="0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Celem pracy dyplomowej jest zaprojektowanie oraz implementacja systemu do zarządzania tłumaczeniami.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 descr="Flowchart">
            <a:extLst>
              <a:ext uri="{FF2B5EF4-FFF2-40B4-BE49-F238E27FC236}">
                <a16:creationId xmlns:a16="http://schemas.microsoft.com/office/drawing/2014/main" id="{8B0071F7-F348-49CF-A994-2F1B4F7256DE}"/>
              </a:ext>
            </a:extLst>
          </p:cNvPr>
          <p:cNvSpPr/>
          <p:nvPr/>
        </p:nvSpPr>
        <p:spPr>
          <a:xfrm>
            <a:off x="2428840" y="2850922"/>
            <a:ext cx="1908562" cy="190856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397DE6-4B0E-4808-9371-56B1E28C11CE}"/>
              </a:ext>
            </a:extLst>
          </p:cNvPr>
          <p:cNvSpPr/>
          <p:nvPr/>
        </p:nvSpPr>
        <p:spPr>
          <a:xfrm>
            <a:off x="6248281" y="5175407"/>
            <a:ext cx="4678904" cy="972046"/>
          </a:xfrm>
          <a:custGeom>
            <a:avLst/>
            <a:gdLst>
              <a:gd name="connsiteX0" fmla="*/ 0 w 4678904"/>
              <a:gd name="connsiteY0" fmla="*/ 0 h 972046"/>
              <a:gd name="connsiteX1" fmla="*/ 4678904 w 4678904"/>
              <a:gd name="connsiteY1" fmla="*/ 0 h 972046"/>
              <a:gd name="connsiteX2" fmla="*/ 4678904 w 4678904"/>
              <a:gd name="connsiteY2" fmla="*/ 972046 h 972046"/>
              <a:gd name="connsiteX3" fmla="*/ 0 w 4678904"/>
              <a:gd name="connsiteY3" fmla="*/ 972046 h 972046"/>
              <a:gd name="connsiteX4" fmla="*/ 0 w 4678904"/>
              <a:gd name="connsiteY4" fmla="*/ 0 h 97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8904" h="972046">
                <a:moveTo>
                  <a:pt x="0" y="0"/>
                </a:moveTo>
                <a:lnTo>
                  <a:pt x="4678904" y="0"/>
                </a:lnTo>
                <a:lnTo>
                  <a:pt x="4678904" y="972046"/>
                </a:lnTo>
                <a:lnTo>
                  <a:pt x="0" y="97204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1800" b="0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wyniku powinien powstać prosty</a:t>
            </a:r>
            <a:r>
              <a:rPr lang="en-US" sz="1800" b="0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800" b="0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użyteczny oraz</a:t>
            </a:r>
            <a:r>
              <a:rPr lang="en-US" sz="1800" b="0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800" b="0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skalowalny</a:t>
            </a:r>
            <a:r>
              <a:rPr lang="en-US" sz="1800" b="0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system, </a:t>
            </a:r>
            <a:r>
              <a:rPr lang="pl-PL" sz="1800" b="0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który rozwiązuje problem zarządzania oraz nadzorowania tłumaczeń zawartości aplikacji internetowych.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D7831E-FE57-4ED0-9646-3A0573326C24}"/>
              </a:ext>
            </a:extLst>
          </p:cNvPr>
          <p:cNvSpPr txBox="1">
            <a:spLocks/>
          </p:cNvSpPr>
          <p:nvPr/>
        </p:nvSpPr>
        <p:spPr>
          <a:xfrm>
            <a:off x="648931" y="629266"/>
            <a:ext cx="416651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pl-PL" sz="4200" b="0" i="0" kern="1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Wprowadzenie</a:t>
            </a:r>
            <a:r>
              <a:rPr lang="en-US" sz="4200" b="0" i="0" kern="1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pl-PL" sz="4200" b="0" i="0" kern="1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problemu</a:t>
            </a:r>
          </a:p>
        </p:txBody>
      </p:sp>
      <p:sp>
        <p:nvSpPr>
          <p:cNvPr id="6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7" name="Рисунок 13">
            <a:extLst>
              <a:ext uri="{FF2B5EF4-FFF2-40B4-BE49-F238E27FC236}">
                <a16:creationId xmlns:a16="http://schemas.microsoft.com/office/drawing/2014/main" id="{C1F3B726-77FA-4CF6-899B-C34C1935F4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3180" y="952056"/>
            <a:ext cx="5449889" cy="2111831"/>
          </a:xfrm>
          <a:prstGeom prst="rect">
            <a:avLst/>
          </a:prstGeom>
          <a:effectLst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C9CAB1-C378-48C8-9BB7-13776883E5E6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pl-PL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Proces dostarczania oraz zarządzania tłumaczeniami jest procesem prostym ale często czasochłonnym.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pl-PL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</a:t>
            </a:r>
            <a:r>
              <a:rPr lang="pl-PL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rowadzi to do wyczerpania założonego czasu oraz powoduje trudności w przestrzeganiu harmonogramu. Programiści spotykają się z problemami </a:t>
            </a:r>
            <a:r>
              <a:rPr lang="pl-PL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związanych z tym </a:t>
            </a:r>
            <a:r>
              <a:rPr lang="pl-PL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procesem.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pl-PL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Dostarczone tłumaczenia rzadko są w postaci, która jest korzystną dla specjalisty dziedziny IT</a:t>
            </a:r>
            <a:endParaRPr lang="pl-PL" dirty="0">
              <a:solidFill>
                <a:srgbClr val="EBEBE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9" name="Рисунок 16">
            <a:extLst>
              <a:ext uri="{FF2B5EF4-FFF2-40B4-BE49-F238E27FC236}">
                <a16:creationId xmlns:a16="http://schemas.microsoft.com/office/drawing/2014/main" id="{B675482C-B886-4091-8CF1-7BD4C0A726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245" y="4331109"/>
            <a:ext cx="5449824" cy="1859280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2266B5B0-1735-4F65-890A-D31DF637FE17}"/>
              </a:ext>
            </a:extLst>
          </p:cNvPr>
          <p:cNvSpPr/>
          <p:nvPr/>
        </p:nvSpPr>
        <p:spPr>
          <a:xfrm>
            <a:off x="8592789" y="3032997"/>
            <a:ext cx="484632" cy="978408"/>
          </a:xfrm>
          <a:prstGeom prst="downArrow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62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5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8AA1-0D76-45E8-B1D0-DC5DC9A2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39" y="420350"/>
            <a:ext cx="9404723" cy="827979"/>
          </a:xfrm>
        </p:spPr>
        <p:txBody>
          <a:bodyPr/>
          <a:lstStyle/>
          <a:p>
            <a:pPr algn="ctr"/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Stos technologiczny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308E0-6440-484B-8BCF-6BE60071E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9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RxJS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</a:p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Cor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framework Core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930B047-9EF0-4562-A5A9-0C2D0A804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301" y="1399601"/>
            <a:ext cx="1270667" cy="1340366"/>
          </a:xfrm>
          <a:prstGeom prst="rect">
            <a:avLst/>
          </a:prstGeom>
        </p:spPr>
      </p:pic>
      <p:pic>
        <p:nvPicPr>
          <p:cNvPr id="14" name="Picture 13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6AE3F417-15F5-44F0-A0E9-47716D6AF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76" y="1537481"/>
            <a:ext cx="1554892" cy="155489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123BC88-CDA6-4497-A780-B8316921A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0338" y="1353447"/>
            <a:ext cx="1599029" cy="1199272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8579757-2AC8-4BB3-9D23-3F141F9E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404" y="2846806"/>
            <a:ext cx="1113572" cy="111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ode Js Icon #183356 - Free Icons Library">
            <a:extLst>
              <a:ext uri="{FF2B5EF4-FFF2-40B4-BE49-F238E27FC236}">
                <a16:creationId xmlns:a16="http://schemas.microsoft.com/office/drawing/2014/main" id="{55AE33FC-8CE9-4696-9518-5987EFF9C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538" y="3006836"/>
            <a:ext cx="1092922" cy="126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earn how to use RxJS in Angular Effectively | malcoded">
            <a:extLst>
              <a:ext uri="{FF2B5EF4-FFF2-40B4-BE49-F238E27FC236}">
                <a16:creationId xmlns:a16="http://schemas.microsoft.com/office/drawing/2014/main" id="{6FE036C2-A354-490D-8BBE-E0A19D190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6613" r="28528" b="12021"/>
          <a:stretch/>
        </p:blipFill>
        <p:spPr bwMode="auto">
          <a:xfrm>
            <a:off x="6215444" y="3238467"/>
            <a:ext cx="1454555" cy="14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icrosoft SQL Server Icon – Free Download, PNG and Vector">
            <a:extLst>
              <a:ext uri="{FF2B5EF4-FFF2-40B4-BE49-F238E27FC236}">
                <a16:creationId xmlns:a16="http://schemas.microsoft.com/office/drawing/2014/main" id="{5ECE90CB-0C30-4802-93A7-58DE058E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852" y="3092373"/>
            <a:ext cx="1511450" cy="15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# Logo Download Icon PNG Transparent Background, Free Download #28402 -  FreeIconsPNG">
            <a:extLst>
              <a:ext uri="{FF2B5EF4-FFF2-40B4-BE49-F238E27FC236}">
                <a16:creationId xmlns:a16="http://schemas.microsoft.com/office/drawing/2014/main" id="{6C2AECCD-53CB-4B72-AA53-F31571B4E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542" y="4682290"/>
            <a:ext cx="1468337" cy="140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E5381DDD-3E18-45A4-B583-FD0E0EB5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602" y="4562633"/>
            <a:ext cx="1188308" cy="11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Encapsulated Collections in Entity Framework Core | Blog">
            <a:extLst>
              <a:ext uri="{FF2B5EF4-FFF2-40B4-BE49-F238E27FC236}">
                <a16:creationId xmlns:a16="http://schemas.microsoft.com/office/drawing/2014/main" id="{CB68ED72-A9E0-4C49-B069-21886F856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r="16278" b="4046"/>
          <a:stretch/>
        </p:blipFill>
        <p:spPr bwMode="auto">
          <a:xfrm>
            <a:off x="9413897" y="4955964"/>
            <a:ext cx="1244212" cy="109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29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E759A6-CFE5-4290-8632-FA5D60E07999}"/>
              </a:ext>
            </a:extLst>
          </p:cNvPr>
          <p:cNvSpPr txBox="1"/>
          <p:nvPr/>
        </p:nvSpPr>
        <p:spPr>
          <a:xfrm>
            <a:off x="6096000" y="3520170"/>
            <a:ext cx="574790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Hasła powinny być haszowane przy użyciu unikatowego ciągu symboli;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Token autoryzacyjny powinien wygasać po upływie 1 dnia;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Aplikacja powinna udostępniać podwójną walidację: po stronie Frontendu oraz po stronie API;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Aplikacja webowa powinna być dostępna dla użytkowników przeglądarek Google Chrome (od wersji 12.0.0), Mozilla Firefox (od wersji 68.0.0).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EF0524-4C4C-47CE-8437-CB0103D35606}"/>
              </a:ext>
            </a:extLst>
          </p:cNvPr>
          <p:cNvSpPr txBox="1"/>
          <p:nvPr/>
        </p:nvSpPr>
        <p:spPr>
          <a:xfrm>
            <a:off x="430968" y="1697933"/>
            <a:ext cx="5574822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Dodawanie użytkowników do projektu;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Importowanie pliku .JSON, .XLSX z tłumaczeniami w postaci klucz-wartość;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Dodawanie nowych </a:t>
            </a:r>
            <a:r>
              <a:rPr lang="pl-PL" dirty="0">
                <a:latin typeface="Times New Roman" panose="02020603050405020304" pitchFamily="18" charset="0"/>
                <a:ea typeface="Calibri" panose="020F0502020204030204" pitchFamily="34" charset="0"/>
              </a:rPr>
              <a:t>rekordów oraz języku </a:t>
            </a: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 tłumaczeń;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Wprowadzanie oraz zapisywanie zmian tłumaczeń;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Przeglądanie </a:t>
            </a:r>
            <a:r>
              <a:rPr lang="pl-PL" dirty="0">
                <a:latin typeface="Times New Roman" panose="02020603050405020304" pitchFamily="18" charset="0"/>
                <a:ea typeface="Calibri" panose="020F0502020204030204" pitchFamily="34" charset="0"/>
              </a:rPr>
              <a:t>historii oraz statystyki </a:t>
            </a: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zmian;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Eksportowanie tłumaczeń;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Dodawanie komentarzy do tłumaczenia.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D1EDE4-D75F-43C0-9E82-C0236D13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68" y="976594"/>
            <a:ext cx="4799570" cy="679579"/>
          </a:xfrm>
        </p:spPr>
        <p:txBody>
          <a:bodyPr/>
          <a:lstStyle/>
          <a:p>
            <a:pPr algn="ctr"/>
            <a:r>
              <a:rPr lang="pl-P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Wymagania funkcjonalne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5C17372-295E-4AA6-B7BD-5CCD402CA041}"/>
              </a:ext>
            </a:extLst>
          </p:cNvPr>
          <p:cNvSpPr txBox="1">
            <a:spLocks/>
          </p:cNvSpPr>
          <p:nvPr/>
        </p:nvSpPr>
        <p:spPr>
          <a:xfrm>
            <a:off x="6096000" y="2692910"/>
            <a:ext cx="5254487" cy="59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Wymagania niefunkcjonalne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FC86BAB-6936-4406-8319-CF68CB199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0766562" y="2034020"/>
            <a:ext cx="1167849" cy="1255643"/>
          </a:xfrm>
          <a:prstGeom prst="rect">
            <a:avLst/>
          </a:prstGeom>
        </p:spPr>
      </p:pic>
      <p:pic>
        <p:nvPicPr>
          <p:cNvPr id="3074" name="Picture 2" descr="Computer User Icons - Download Free Vector Icons | Noun Project">
            <a:extLst>
              <a:ext uri="{FF2B5EF4-FFF2-40B4-BE49-F238E27FC236}">
                <a16:creationId xmlns:a16="http://schemas.microsoft.com/office/drawing/2014/main" id="{E3B42E4F-C921-43E5-8A37-0DE6AC97D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100000"/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359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6" y="732460"/>
            <a:ext cx="1167848" cy="116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5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E15534E-2819-49D7-8991-7964A2C9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923" y="561158"/>
            <a:ext cx="9252154" cy="9276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pl-PL" sz="4200" b="0" i="0" kern="1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Główne procesy </a:t>
            </a:r>
            <a:r>
              <a:rPr lang="en-US" sz="4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pl-PL" sz="4200" b="0" i="0" kern="1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4200" b="0" i="0" kern="1200" dirty="0" err="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endParaRPr lang="en-US" sz="4200" b="0" i="0" kern="1200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EE46C8E-8CF7-4826-9567-22532AC7EF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2" t="1701" r="472" b="2707"/>
          <a:stretch/>
        </p:blipFill>
        <p:spPr>
          <a:xfrm>
            <a:off x="2018506" y="3169994"/>
            <a:ext cx="8402486" cy="259097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787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E15534E-2819-49D7-8991-7964A2C9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201" y="569276"/>
            <a:ext cx="9252154" cy="865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pl-PL" sz="4200" b="0" i="0" kern="1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związków encji</a:t>
            </a:r>
          </a:p>
        </p:txBody>
      </p:sp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609EC8-2B33-4566-BF4A-9E99EF40C43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13" y="2695705"/>
            <a:ext cx="6120130" cy="3735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2" name="Oval 8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2791343-F850-4127-9446-8603B3498D5B}"/>
              </a:ext>
            </a:extLst>
          </p:cNvPr>
          <p:cNvSpPr txBox="1">
            <a:spLocks/>
          </p:cNvSpPr>
          <p:nvPr/>
        </p:nvSpPr>
        <p:spPr>
          <a:xfrm>
            <a:off x="1469923" y="747920"/>
            <a:ext cx="9252154" cy="773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pl-PL" sz="4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Implementacja systemu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CA7A89-E4DD-423D-A465-D0B3CF4A0EAA}"/>
              </a:ext>
            </a:extLst>
          </p:cNvPr>
          <p:cNvSpPr txBox="1">
            <a:spLocks/>
          </p:cNvSpPr>
          <p:nvPr/>
        </p:nvSpPr>
        <p:spPr>
          <a:xfrm>
            <a:off x="1469923" y="1614043"/>
            <a:ext cx="9252154" cy="53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pl-PL" sz="2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został podzielony na trzy główne części: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05A23F-004C-47E0-87B5-92F451974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1662" y="3695125"/>
            <a:ext cx="3151491" cy="212318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986E828-9D3E-4861-AA3F-9FFE64ED54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178" b="15410"/>
          <a:stretch/>
        </p:blipFill>
        <p:spPr>
          <a:xfrm>
            <a:off x="4986460" y="4495800"/>
            <a:ext cx="2239536" cy="231337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D13C49D-A8CC-4EBD-ABE4-5704EFAE5006}"/>
              </a:ext>
            </a:extLst>
          </p:cNvPr>
          <p:cNvSpPr txBox="1">
            <a:spLocks/>
          </p:cNvSpPr>
          <p:nvPr/>
        </p:nvSpPr>
        <p:spPr>
          <a:xfrm>
            <a:off x="1109737" y="2892347"/>
            <a:ext cx="3006444" cy="7325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pl-PL" sz="24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  <a:p>
            <a:pPr algn="ctr" defTabSz="457200">
              <a:spcAft>
                <a:spcPts val="600"/>
              </a:spcAft>
            </a:pPr>
            <a:r>
              <a:rPr lang="pl-PL" sz="24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(Angular)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98BE789-244A-45FC-B218-27DFC53CDA83}"/>
              </a:ext>
            </a:extLst>
          </p:cNvPr>
          <p:cNvSpPr txBox="1">
            <a:spLocks/>
          </p:cNvSpPr>
          <p:nvPr/>
        </p:nvSpPr>
        <p:spPr>
          <a:xfrm>
            <a:off x="8063394" y="2892347"/>
            <a:ext cx="3015345" cy="7881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pl-PL" sz="2400" dirty="0" err="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pl-PL" sz="24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-End</a:t>
            </a:r>
          </a:p>
          <a:p>
            <a:pPr algn="ctr" defTabSz="457200">
              <a:spcAft>
                <a:spcPts val="600"/>
              </a:spcAft>
            </a:pPr>
            <a:r>
              <a:rPr lang="pl-PL" sz="24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(.NET Core)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64F8C02-3AC1-46AF-B80E-A0DFA3668FBE}"/>
              </a:ext>
            </a:extLst>
          </p:cNvPr>
          <p:cNvSpPr txBox="1">
            <a:spLocks/>
          </p:cNvSpPr>
          <p:nvPr/>
        </p:nvSpPr>
        <p:spPr>
          <a:xfrm>
            <a:off x="4349448" y="3258613"/>
            <a:ext cx="3505271" cy="11305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pl-PL" sz="24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Serwis do zarządzania tłumaczeniami</a:t>
            </a:r>
          </a:p>
          <a:p>
            <a:pPr algn="ctr" defTabSz="457200">
              <a:spcAft>
                <a:spcPts val="600"/>
              </a:spcAft>
            </a:pPr>
            <a:r>
              <a:rPr lang="pl-PL" sz="24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(Node.js)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8202EC2-64AE-47EA-9D6B-0E519DFC84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5048" r="52197"/>
          <a:stretch/>
        </p:blipFill>
        <p:spPr>
          <a:xfrm>
            <a:off x="8435945" y="3393575"/>
            <a:ext cx="2327334" cy="26567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F15613-F2D0-44F1-8108-89F200ECB0EB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2612959" y="2147443"/>
            <a:ext cx="3483041" cy="74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B7BB-003B-47B5-980E-8A6B33A5A2BF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6096000" y="2147443"/>
            <a:ext cx="6084" cy="111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CD627B-7B4F-449E-9748-39A1D37285F3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6096000" y="2147443"/>
            <a:ext cx="3475067" cy="74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7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1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9B6DE2-09F7-4A75-A3CA-1F47D9D20335}"/>
              </a:ext>
            </a:extLst>
          </p:cNvPr>
          <p:cNvSpPr txBox="1"/>
          <p:nvPr/>
        </p:nvSpPr>
        <p:spPr>
          <a:xfrm>
            <a:off x="397834" y="285816"/>
            <a:ext cx="3966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Wersja końcowa aplikacji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40F4F-6CE0-4AD3-B221-743DDDD6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887" y="202101"/>
            <a:ext cx="7788966" cy="392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DBD6C1-6B0A-46D2-B809-EB83060714BB}"/>
              </a:ext>
            </a:extLst>
          </p:cNvPr>
          <p:cNvSpPr txBox="1"/>
          <p:nvPr/>
        </p:nvSpPr>
        <p:spPr>
          <a:xfrm>
            <a:off x="397834" y="2351806"/>
            <a:ext cx="3781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Widok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  <a:p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projektów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289FEB-57F5-408B-BB0A-E6F4ED48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17" y="2670750"/>
            <a:ext cx="7790688" cy="39014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8851E6-E820-4D22-B05C-7335C3EB6646}"/>
              </a:ext>
            </a:extLst>
          </p:cNvPr>
          <p:cNvSpPr txBox="1"/>
          <p:nvPr/>
        </p:nvSpPr>
        <p:spPr>
          <a:xfrm>
            <a:off x="397834" y="4144413"/>
            <a:ext cx="32061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Widok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ustawień</a:t>
            </a:r>
          </a:p>
          <a:p>
            <a:r>
              <a:rPr lang="pl-P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projektu</a:t>
            </a:r>
          </a:p>
        </p:txBody>
      </p:sp>
    </p:spTree>
    <p:extLst>
      <p:ext uri="{BB962C8B-B14F-4D97-AF65-F5344CB8AC3E}">
        <p14:creationId xmlns:p14="http://schemas.microsoft.com/office/powerpoint/2010/main" val="321476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9">
      <a:dk1>
        <a:sysClr val="windowText" lastClr="000000"/>
      </a:dk1>
      <a:lt1>
        <a:sysClr val="window" lastClr="FFFFFF"/>
      </a:lt1>
      <a:dk2>
        <a:srgbClr val="344887"/>
      </a:dk2>
      <a:lt2>
        <a:srgbClr val="EBEBEB"/>
      </a:lt2>
      <a:accent1>
        <a:srgbClr val="ECEFF7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</TotalTime>
  <Words>413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Times New Roman</vt:lpstr>
      <vt:lpstr>Wingdings 3</vt:lpstr>
      <vt:lpstr>Ion</vt:lpstr>
      <vt:lpstr>Projekt i implementacja systemu do zarządzania tłumaczeniami zawartości aplikacji internetowych</vt:lpstr>
      <vt:lpstr>PowerPoint Presentation</vt:lpstr>
      <vt:lpstr>PowerPoint Presentation</vt:lpstr>
      <vt:lpstr>Stos technologiczny</vt:lpstr>
      <vt:lpstr>Wymagania funkcjonalne</vt:lpstr>
      <vt:lpstr>Główne procesy w systemie</vt:lpstr>
      <vt:lpstr>Diagram związków encji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i implementacja systemu do zarządzania tłumaczeniami zawartości aplikacji internetowych</dc:title>
  <dc:creator>Yuliia Bihun</dc:creator>
  <cp:lastModifiedBy>Yuliia Bihun</cp:lastModifiedBy>
  <cp:revision>113</cp:revision>
  <dcterms:created xsi:type="dcterms:W3CDTF">2021-03-06T19:47:44Z</dcterms:created>
  <dcterms:modified xsi:type="dcterms:W3CDTF">2021-03-09T10:24:04Z</dcterms:modified>
</cp:coreProperties>
</file>